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70" r:id="rId2"/>
    <p:sldId id="288" r:id="rId3"/>
    <p:sldId id="285" r:id="rId4"/>
    <p:sldId id="267" r:id="rId5"/>
    <p:sldId id="302" r:id="rId6"/>
    <p:sldId id="305" r:id="rId7"/>
    <p:sldId id="268" r:id="rId8"/>
    <p:sldId id="306" r:id="rId9"/>
    <p:sldId id="282" r:id="rId10"/>
    <p:sldId id="310" r:id="rId11"/>
    <p:sldId id="315" r:id="rId12"/>
    <p:sldId id="309" r:id="rId13"/>
    <p:sldId id="300" r:id="rId14"/>
    <p:sldId id="316" r:id="rId15"/>
    <p:sldId id="311" r:id="rId16"/>
    <p:sldId id="313" r:id="rId17"/>
    <p:sldId id="317" r:id="rId18"/>
    <p:sldId id="271" r:id="rId19"/>
  </p:sldIdLst>
  <p:sldSz cx="12192000" cy="6858000"/>
  <p:notesSz cx="6858000" cy="9144000"/>
  <p:defaultTextStyle>
    <a:defPPr>
      <a:defRPr lang="zh-CN"/>
    </a:defPPr>
    <a:lvl1pPr marL="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B11016"/>
    <a:srgbClr val="531C22"/>
    <a:srgbClr val="3B3D41"/>
    <a:srgbClr val="222327"/>
    <a:srgbClr val="D70110"/>
    <a:srgbClr val="D22E3F"/>
    <a:srgbClr val="0506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88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61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01AD3-9444-954A-9F8A-A5895F24E061}" type="datetimeFigureOut">
              <a:rPr kumimoji="1" lang="zh-CN" altLang="en-US" smtClean="0"/>
              <a:pPr/>
              <a:t>2019/8/16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5A0648-7A2C-E145-9C2C-C1449BEA3AF6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2692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r="9999"/>
          <a:stretch/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5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r="9999"/>
          <a:stretch/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749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5163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 userDrawn="1"/>
        </p:nvSpPr>
        <p:spPr>
          <a:xfrm>
            <a:off x="0" y="2651255"/>
            <a:ext cx="12192000" cy="1555492"/>
          </a:xfrm>
          <a:prstGeom prst="rtTriangle">
            <a:avLst/>
          </a:prstGeom>
          <a:blipFill dpi="0" rotWithShape="1">
            <a:blip r:embed="rId2" cstate="print"/>
            <a:srcRect/>
            <a:tile tx="0" ty="0" sx="100000" sy="100000" flip="none" algn="tl"/>
          </a:blipFill>
        </p:spPr>
        <p:txBody>
          <a:bodyPr wrap="square" rtlCol="0" anchor="ctr">
            <a:sp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 8"/>
              <a:ea typeface="微软雅黑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0416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72" t="2139" r="174" b="2139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28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72" t="2139" r="174" b="2139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93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4886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4"/>
          <a:stretch/>
        </p:blipFill>
        <p:spPr>
          <a:xfrm>
            <a:off x="3" y="2"/>
            <a:ext cx="12191999" cy="3780463"/>
          </a:xfrm>
          <a:prstGeom prst="rect">
            <a:avLst/>
          </a:prstGeom>
          <a:solidFill>
            <a:srgbClr val="161617"/>
          </a:solidFill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4" t="85555"/>
          <a:stretch/>
        </p:blipFill>
        <p:spPr>
          <a:xfrm flipV="1">
            <a:off x="3" y="3724979"/>
            <a:ext cx="12191999" cy="3137836"/>
          </a:xfrm>
          <a:prstGeom prst="rect">
            <a:avLst/>
          </a:prstGeom>
          <a:solidFill>
            <a:srgbClr val="161617"/>
          </a:solidFill>
        </p:spPr>
      </p:pic>
    </p:spTree>
    <p:extLst>
      <p:ext uri="{BB962C8B-B14F-4D97-AF65-F5344CB8AC3E}">
        <p14:creationId xmlns:p14="http://schemas.microsoft.com/office/powerpoint/2010/main" val="2237945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9917FE6-7AE6-434D-99D3-486EFBFC5A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2019/8/16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AB16E67-5434-44FA-98D3-DE3015CBAA8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69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3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6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096000" y="4224631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陈霈霖</a:t>
            </a:r>
            <a:endParaRPr lang="en-US" altLang="zh-CN" sz="2400" b="1" dirty="0" smtClean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VIKA</a:t>
            </a:r>
            <a:r>
              <a:rPr lang="zh-CN" altLang="en-US" sz="24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维格智数创始人</a:t>
            </a:r>
            <a:r>
              <a:rPr lang="en-US" altLang="zh-CN" sz="24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/CEO</a:t>
            </a:r>
          </a:p>
          <a:p>
            <a:pPr algn="ctr"/>
            <a:endParaRPr lang="en-US" altLang="zh-CN" sz="2400" b="1" dirty="0" smtClean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ctr"/>
            <a:endParaRPr lang="en-US" altLang="zh-CN" sz="2400" b="1" dirty="0" smtClean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ctr"/>
            <a:endParaRPr lang="en-US" altLang="zh-CN" sz="2400" b="1" dirty="0" smtClean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28744" y="1326419"/>
            <a:ext cx="973215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7200" b="1" dirty="0" smtClean="0">
                <a:solidFill>
                  <a:srgbClr val="FFC00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三</a:t>
            </a:r>
            <a:r>
              <a:rPr lang="zh-CN" altLang="en-US" sz="7200" b="1" dirty="0">
                <a:solidFill>
                  <a:srgbClr val="FFC00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个</a:t>
            </a:r>
            <a:r>
              <a:rPr lang="zh-CN" altLang="en-US" sz="4800" dirty="0" smtClean="0">
                <a:solidFill>
                  <a:srgbClr val="FFC00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公式  看</a:t>
            </a:r>
            <a:r>
              <a:rPr lang="zh-CN" altLang="en-US" sz="4800" dirty="0">
                <a:solidFill>
                  <a:srgbClr val="FFC00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懂并执行数字化</a:t>
            </a:r>
            <a:r>
              <a:rPr lang="zh-CN" altLang="en-US" sz="4800" dirty="0" smtClean="0">
                <a:solidFill>
                  <a:srgbClr val="FFC00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转型</a:t>
            </a:r>
            <a:endParaRPr lang="zh-CN" altLang="en-US" sz="4800" dirty="0">
              <a:solidFill>
                <a:srgbClr val="FFC000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143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0190" y="1527861"/>
            <a:ext cx="9769148" cy="4379047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 flipV="1">
            <a:off x="229394" y="219922"/>
            <a:ext cx="2103" cy="832535"/>
          </a:xfrm>
          <a:prstGeom prst="line">
            <a:avLst/>
          </a:prstGeom>
          <a:ln w="127000" cmpd="thickThin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344300" y="21992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数字管理</a:t>
            </a:r>
            <a:endParaRPr lang="zh-CN" altLang="en-US" sz="2400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1154" y="681588"/>
            <a:ext cx="106683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>
                    <a:alpha val="7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信息化是高效组织体系的催化剂，本质是在完整的</a:t>
            </a:r>
            <a:r>
              <a:rPr lang="en-US" altLang="zh-CN" sz="1400" dirty="0">
                <a:solidFill>
                  <a:schemeClr val="bg1">
                    <a:alpha val="7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IT</a:t>
            </a:r>
            <a:r>
              <a:rPr lang="zh-CN" altLang="en-US" sz="1400" dirty="0">
                <a:solidFill>
                  <a:schemeClr val="bg1">
                    <a:alpha val="7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治理框架之下，利用工具型软件驱动经营管理的标准化字化效果负责的不止是</a:t>
            </a:r>
            <a:r>
              <a:rPr lang="en-US" altLang="zh-CN" sz="1400" dirty="0">
                <a:solidFill>
                  <a:schemeClr val="bg1">
                    <a:alpha val="7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CIO</a:t>
            </a:r>
            <a:endParaRPr lang="zh-CN" altLang="en-US" sz="1400" dirty="0">
              <a:solidFill>
                <a:schemeClr val="bg1">
                  <a:alpha val="70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748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 flipV="1">
            <a:off x="229394" y="219922"/>
            <a:ext cx="2103" cy="832535"/>
          </a:xfrm>
          <a:prstGeom prst="line">
            <a:avLst/>
          </a:prstGeom>
          <a:ln w="127000" cmpd="thickThin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358814" y="219922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</a:t>
            </a:r>
            <a:r>
              <a:rPr lang="zh-CN" altLang="en-US" sz="2400" dirty="0" smtClean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管理案例</a:t>
            </a:r>
            <a:endParaRPr lang="zh-CN" altLang="en-US" sz="2400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1154" y="681588"/>
            <a:ext cx="106683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>
                    <a:alpha val="7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信息化是高效组织体系的催化剂，本质是在完整的</a:t>
            </a:r>
            <a:r>
              <a:rPr lang="en-US" altLang="zh-CN" sz="1400" dirty="0">
                <a:solidFill>
                  <a:schemeClr val="bg1">
                    <a:alpha val="7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IT</a:t>
            </a:r>
            <a:r>
              <a:rPr lang="zh-CN" altLang="en-US" sz="1400" dirty="0">
                <a:solidFill>
                  <a:schemeClr val="bg1">
                    <a:alpha val="7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治理框架之下，利用工具型软件驱动经营管理的标准化字化效果负责的不止是</a:t>
            </a:r>
            <a:r>
              <a:rPr lang="en-US" altLang="zh-CN" sz="1400" dirty="0">
                <a:solidFill>
                  <a:schemeClr val="bg1">
                    <a:alpha val="7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CIO</a:t>
            </a:r>
            <a:endParaRPr lang="zh-CN" altLang="en-US" sz="1400" dirty="0">
              <a:solidFill>
                <a:schemeClr val="bg1">
                  <a:alpha val="70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90139" y="2016249"/>
            <a:ext cx="7204568" cy="42407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文本框 1"/>
          <p:cNvSpPr txBox="1"/>
          <p:nvPr/>
        </p:nvSpPr>
        <p:spPr>
          <a:xfrm>
            <a:off x="4578861" y="1241197"/>
            <a:ext cx="2476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C00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业务流程系统</a:t>
            </a:r>
          </a:p>
        </p:txBody>
      </p:sp>
    </p:spTree>
    <p:extLst>
      <p:ext uri="{BB962C8B-B14F-4D97-AF65-F5344CB8AC3E}">
        <p14:creationId xmlns:p14="http://schemas.microsoft.com/office/powerpoint/2010/main" val="115504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9308" y="-2110978"/>
            <a:ext cx="5277407" cy="11079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71400" b="1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71397" dirty="0">
                <a:solidFill>
                  <a:srgbClr val="B11016">
                    <a:alpha val="10000"/>
                  </a:srgbClr>
                </a:solidFill>
              </a:rPr>
              <a:t>5</a:t>
            </a:r>
            <a:endParaRPr lang="zh-CN" altLang="en-US" sz="71397">
              <a:solidFill>
                <a:srgbClr val="B11016">
                  <a:alpha val="10000"/>
                </a:srgb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9309" y="4461323"/>
            <a:ext cx="5982139" cy="1106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最高决策者关注的往往是业绩的增长，</a:t>
            </a:r>
            <a:endParaRPr lang="en-US" altLang="zh-CN" sz="240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业绩增长能带来最直接的量化呈现。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263889" y="2429232"/>
            <a:ext cx="6256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 dirty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数字营销</a:t>
            </a:r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11568483" y="2590801"/>
            <a:ext cx="0" cy="1285875"/>
          </a:xfrm>
          <a:prstGeom prst="line">
            <a:avLst/>
          </a:prstGeom>
          <a:ln w="76200" cmpd="thickThin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5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7414" y="1655182"/>
            <a:ext cx="11007428" cy="4442401"/>
          </a:xfrm>
          <a:prstGeom prst="rect">
            <a:avLst/>
          </a:prstGeom>
        </p:spPr>
      </p:pic>
      <p:cxnSp>
        <p:nvCxnSpPr>
          <p:cNvPr id="19" name="直接连接符 4"/>
          <p:cNvCxnSpPr/>
          <p:nvPr/>
        </p:nvCxnSpPr>
        <p:spPr>
          <a:xfrm flipV="1">
            <a:off x="229394" y="219922"/>
            <a:ext cx="2103" cy="832535"/>
          </a:xfrm>
          <a:prstGeom prst="line">
            <a:avLst/>
          </a:prstGeom>
          <a:ln w="127000" cmpd="thickThin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344300" y="21992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数字营销</a:t>
            </a:r>
            <a:endParaRPr lang="zh-CN" altLang="en-US" sz="2400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21154" y="681588"/>
            <a:ext cx="50321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>
                    <a:alpha val="7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根据整个系统涉及的使用用户，架构出每个用户所涉及的需求</a:t>
            </a:r>
          </a:p>
        </p:txBody>
      </p:sp>
    </p:spTree>
    <p:extLst>
      <p:ext uri="{BB962C8B-B14F-4D97-AF65-F5344CB8AC3E}">
        <p14:creationId xmlns:p14="http://schemas.microsoft.com/office/powerpoint/2010/main" val="383472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4"/>
          <p:cNvCxnSpPr/>
          <p:nvPr/>
        </p:nvCxnSpPr>
        <p:spPr>
          <a:xfrm flipV="1">
            <a:off x="229394" y="219922"/>
            <a:ext cx="2103" cy="832535"/>
          </a:xfrm>
          <a:prstGeom prst="line">
            <a:avLst/>
          </a:prstGeom>
          <a:ln w="127000" cmpd="thickThin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44300" y="219922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</a:t>
            </a:r>
            <a:r>
              <a:rPr lang="zh-CN" altLang="en-US" sz="2400" dirty="0" smtClean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营销案例</a:t>
            </a:r>
            <a:endParaRPr lang="zh-CN" altLang="en-US" sz="2400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1154" y="681588"/>
            <a:ext cx="50321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>
                    <a:alpha val="7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根据整个系统涉及的使用用户，架构出每个用户所涉及的需求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41" y="1221643"/>
            <a:ext cx="10567737" cy="524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85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9308" y="-2110978"/>
            <a:ext cx="5277407" cy="11079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71400" b="1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71397" dirty="0">
                <a:solidFill>
                  <a:srgbClr val="B11016">
                    <a:alpha val="10000"/>
                  </a:srgbClr>
                </a:solidFill>
              </a:rPr>
              <a:t>6</a:t>
            </a:r>
            <a:endParaRPr lang="zh-CN" altLang="en-US" sz="71397">
              <a:solidFill>
                <a:srgbClr val="B11016">
                  <a:alpha val="10000"/>
                </a:srgb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46306" y="4461323"/>
            <a:ext cx="7129593" cy="1106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最终数字化和公司财富同时，</a:t>
            </a:r>
            <a:endParaRPr lang="en-US" altLang="zh-CN" sz="240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促使“数字化”演化成企业的核心战略和成长引擎。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263889" y="2429232"/>
            <a:ext cx="6256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 dirty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数字引擎</a:t>
            </a:r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11568483" y="2590801"/>
            <a:ext cx="0" cy="1285875"/>
          </a:xfrm>
          <a:prstGeom prst="line">
            <a:avLst/>
          </a:prstGeom>
          <a:ln w="76200" cmpd="thickThin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4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菱形 5"/>
          <p:cNvSpPr/>
          <p:nvPr/>
        </p:nvSpPr>
        <p:spPr>
          <a:xfrm>
            <a:off x="1018469" y="1041891"/>
            <a:ext cx="2250250" cy="2250250"/>
          </a:xfrm>
          <a:prstGeom prst="diamond">
            <a:avLst/>
          </a:prstGeom>
          <a:solidFill>
            <a:schemeClr val="bg1">
              <a:alpha val="20000"/>
            </a:schemeClr>
          </a:solidFill>
          <a:ln w="38100" cap="sq" cmpd="dbl">
            <a:solidFill>
              <a:schemeClr val="bg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7" name="直接连接符 9"/>
          <p:cNvCxnSpPr/>
          <p:nvPr/>
        </p:nvCxnSpPr>
        <p:spPr>
          <a:xfrm>
            <a:off x="1333504" y="2167016"/>
            <a:ext cx="16201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1"/>
          <p:cNvSpPr txBox="1"/>
          <p:nvPr/>
        </p:nvSpPr>
        <p:spPr>
          <a:xfrm>
            <a:off x="1423514" y="1504136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prstClr val="white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管理</a:t>
            </a:r>
            <a:endParaRPr lang="zh-CN" altLang="en-US" sz="3600" dirty="0">
              <a:solidFill>
                <a:prstClr val="white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9" name="TextBox 12"/>
          <p:cNvSpPr txBox="1"/>
          <p:nvPr/>
        </p:nvSpPr>
        <p:spPr>
          <a:xfrm>
            <a:off x="1536027" y="2122011"/>
            <a:ext cx="1215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prstClr val="white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中台</a:t>
            </a:r>
            <a:endParaRPr lang="zh-CN" altLang="en-US" sz="4000" dirty="0">
              <a:solidFill>
                <a:prstClr val="white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0" name="菱形 9"/>
          <p:cNvSpPr/>
          <p:nvPr/>
        </p:nvSpPr>
        <p:spPr>
          <a:xfrm>
            <a:off x="4990862" y="1041891"/>
            <a:ext cx="2250250" cy="2250250"/>
          </a:xfrm>
          <a:prstGeom prst="diamond">
            <a:avLst/>
          </a:prstGeom>
          <a:solidFill>
            <a:schemeClr val="bg1">
              <a:alpha val="20000"/>
            </a:schemeClr>
          </a:solidFill>
          <a:ln w="38100" cap="sq" cmpd="dbl">
            <a:solidFill>
              <a:schemeClr val="bg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1" name="直接连接符 9"/>
          <p:cNvCxnSpPr/>
          <p:nvPr/>
        </p:nvCxnSpPr>
        <p:spPr>
          <a:xfrm>
            <a:off x="5305897" y="2167016"/>
            <a:ext cx="16201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95907" y="1504136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prstClr val="white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营销</a:t>
            </a:r>
            <a:endParaRPr lang="zh-CN" altLang="en-US" sz="3600" dirty="0">
              <a:solidFill>
                <a:prstClr val="white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08420" y="2122011"/>
            <a:ext cx="1215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prstClr val="white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中台</a:t>
            </a:r>
            <a:endParaRPr lang="zh-CN" altLang="en-US" sz="4000" dirty="0">
              <a:solidFill>
                <a:prstClr val="white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4" name="菱形 13"/>
          <p:cNvSpPr/>
          <p:nvPr/>
        </p:nvSpPr>
        <p:spPr>
          <a:xfrm>
            <a:off x="8963255" y="1026901"/>
            <a:ext cx="2250250" cy="2250250"/>
          </a:xfrm>
          <a:prstGeom prst="diamond">
            <a:avLst/>
          </a:prstGeom>
          <a:solidFill>
            <a:schemeClr val="bg1">
              <a:alpha val="20000"/>
            </a:schemeClr>
          </a:solidFill>
          <a:ln w="38100" cap="sq" cmpd="dbl">
            <a:solidFill>
              <a:schemeClr val="bg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5" name="直接连接符 9"/>
          <p:cNvCxnSpPr/>
          <p:nvPr/>
        </p:nvCxnSpPr>
        <p:spPr>
          <a:xfrm>
            <a:off x="9278290" y="2152026"/>
            <a:ext cx="16201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1"/>
          <p:cNvSpPr txBox="1"/>
          <p:nvPr/>
        </p:nvSpPr>
        <p:spPr>
          <a:xfrm>
            <a:off x="9368300" y="1489146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prstClr val="white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数据</a:t>
            </a:r>
            <a:endParaRPr lang="zh-CN" altLang="en-US" sz="3600" dirty="0">
              <a:solidFill>
                <a:prstClr val="white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7" name="TextBox 12"/>
          <p:cNvSpPr txBox="1"/>
          <p:nvPr/>
        </p:nvSpPr>
        <p:spPr>
          <a:xfrm>
            <a:off x="9480813" y="2107021"/>
            <a:ext cx="1215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prstClr val="white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中台</a:t>
            </a:r>
            <a:endParaRPr lang="zh-CN" altLang="en-US" sz="4000" dirty="0">
              <a:solidFill>
                <a:prstClr val="white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cxnSp>
        <p:nvCxnSpPr>
          <p:cNvPr id="21" name="直接连接符 22"/>
          <p:cNvCxnSpPr/>
          <p:nvPr/>
        </p:nvCxnSpPr>
        <p:spPr>
          <a:xfrm>
            <a:off x="2138671" y="3382082"/>
            <a:ext cx="0" cy="225025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2"/>
          <p:cNvCxnSpPr/>
          <p:nvPr/>
        </p:nvCxnSpPr>
        <p:spPr>
          <a:xfrm flipH="1">
            <a:off x="818097" y="4033814"/>
            <a:ext cx="1178752" cy="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2"/>
          <p:cNvCxnSpPr/>
          <p:nvPr/>
        </p:nvCxnSpPr>
        <p:spPr>
          <a:xfrm flipH="1">
            <a:off x="818097" y="5115599"/>
            <a:ext cx="1178752" cy="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103212" y="3640196"/>
            <a:ext cx="1035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OA</a:t>
            </a:r>
            <a:endParaRPr kumimoji="1" lang="zh-CN" altLang="en-US" sz="2400" b="1" dirty="0" smtClean="0">
              <a:solidFill>
                <a:schemeClr val="bg1">
                  <a:lumMod val="8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97083" y="4696000"/>
            <a:ext cx="1035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ERP</a:t>
            </a:r>
            <a:endParaRPr kumimoji="1" lang="zh-CN" altLang="en-US" sz="2400" b="1" dirty="0" smtClean="0">
              <a:solidFill>
                <a:schemeClr val="bg1">
                  <a:lumMod val="8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cxnSp>
        <p:nvCxnSpPr>
          <p:cNvPr id="28" name="直接连接符 22"/>
          <p:cNvCxnSpPr/>
          <p:nvPr/>
        </p:nvCxnSpPr>
        <p:spPr>
          <a:xfrm>
            <a:off x="2327127" y="4645680"/>
            <a:ext cx="966161" cy="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2315964" y="4228684"/>
            <a:ext cx="1035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POS</a:t>
            </a:r>
            <a:endParaRPr kumimoji="1" lang="zh-CN" altLang="en-US" sz="2400" b="1" dirty="0" smtClean="0">
              <a:solidFill>
                <a:schemeClr val="bg1">
                  <a:lumMod val="8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cxnSp>
        <p:nvCxnSpPr>
          <p:cNvPr id="31" name="直接连接符 22"/>
          <p:cNvCxnSpPr/>
          <p:nvPr/>
        </p:nvCxnSpPr>
        <p:spPr>
          <a:xfrm>
            <a:off x="6110497" y="3406079"/>
            <a:ext cx="0" cy="225025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22"/>
          <p:cNvCxnSpPr/>
          <p:nvPr/>
        </p:nvCxnSpPr>
        <p:spPr>
          <a:xfrm flipH="1">
            <a:off x="4789923" y="4057811"/>
            <a:ext cx="1178752" cy="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22"/>
          <p:cNvCxnSpPr/>
          <p:nvPr/>
        </p:nvCxnSpPr>
        <p:spPr>
          <a:xfrm flipH="1">
            <a:off x="4789923" y="5139596"/>
            <a:ext cx="1178752" cy="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4773218" y="3662928"/>
            <a:ext cx="1557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会员系统</a:t>
            </a:r>
          </a:p>
        </p:txBody>
      </p:sp>
      <p:cxnSp>
        <p:nvCxnSpPr>
          <p:cNvPr id="36" name="直接连接符 22"/>
          <p:cNvCxnSpPr/>
          <p:nvPr/>
        </p:nvCxnSpPr>
        <p:spPr>
          <a:xfrm>
            <a:off x="6298953" y="4669677"/>
            <a:ext cx="966161" cy="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6227830" y="4267671"/>
            <a:ext cx="1537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电商平台</a:t>
            </a:r>
          </a:p>
        </p:txBody>
      </p:sp>
      <p:cxnSp>
        <p:nvCxnSpPr>
          <p:cNvPr id="38" name="直接连接符 22"/>
          <p:cNvCxnSpPr/>
          <p:nvPr/>
        </p:nvCxnSpPr>
        <p:spPr>
          <a:xfrm>
            <a:off x="10099618" y="3391125"/>
            <a:ext cx="0" cy="225025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22"/>
          <p:cNvCxnSpPr/>
          <p:nvPr/>
        </p:nvCxnSpPr>
        <p:spPr>
          <a:xfrm flipH="1">
            <a:off x="8779044" y="4042857"/>
            <a:ext cx="1178752" cy="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22"/>
          <p:cNvCxnSpPr/>
          <p:nvPr/>
        </p:nvCxnSpPr>
        <p:spPr>
          <a:xfrm flipH="1">
            <a:off x="8779044" y="5124642"/>
            <a:ext cx="1178752" cy="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8809024" y="3662928"/>
            <a:ext cx="1495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数据集市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9058030" y="4705043"/>
            <a:ext cx="1035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BI</a:t>
            </a:r>
            <a:endParaRPr kumimoji="1" lang="zh-CN" altLang="en-US" sz="2400" b="1" dirty="0" smtClean="0">
              <a:solidFill>
                <a:schemeClr val="bg1">
                  <a:lumMod val="8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cxnSp>
        <p:nvCxnSpPr>
          <p:cNvPr id="43" name="直接连接符 22"/>
          <p:cNvCxnSpPr/>
          <p:nvPr/>
        </p:nvCxnSpPr>
        <p:spPr>
          <a:xfrm>
            <a:off x="10288074" y="4654723"/>
            <a:ext cx="966161" cy="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10276911" y="4237727"/>
            <a:ext cx="1477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数据仓库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4763485" y="4714647"/>
            <a:ext cx="1557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客流系统</a:t>
            </a:r>
          </a:p>
        </p:txBody>
      </p:sp>
    </p:spTree>
    <p:extLst>
      <p:ext uri="{BB962C8B-B14F-4D97-AF65-F5344CB8AC3E}">
        <p14:creationId xmlns:p14="http://schemas.microsoft.com/office/powerpoint/2010/main" val="686696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4" grpId="0"/>
      <p:bldP spid="37" grpId="0"/>
      <p:bldP spid="41" grpId="0"/>
      <p:bldP spid="42" grpId="0"/>
      <p:bldP spid="44" grpId="0"/>
      <p:bldP spid="4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4"/>
          <p:cNvCxnSpPr/>
          <p:nvPr/>
        </p:nvCxnSpPr>
        <p:spPr>
          <a:xfrm flipV="1">
            <a:off x="229394" y="219922"/>
            <a:ext cx="2103" cy="832535"/>
          </a:xfrm>
          <a:prstGeom prst="line">
            <a:avLst/>
          </a:prstGeom>
          <a:ln w="127000" cmpd="thickThin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340359" y="219923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数字引擎案例</a:t>
            </a:r>
            <a:endParaRPr lang="zh-CN" altLang="en-US" sz="2400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43848" y="2380342"/>
            <a:ext cx="293188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FC00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可视化的数据管理平台：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/>
            </a:r>
            <a:br>
              <a:rPr lang="zh-CN" altLang="en-US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</a:b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- 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杜绝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Excel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文件满天飞；</a:t>
            </a:r>
            <a:br>
              <a:rPr lang="zh-CN" altLang="en-US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</a:b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- 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节省文员工作成本；</a:t>
            </a:r>
            <a:br>
              <a:rPr lang="zh-CN" altLang="en-US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</a:b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- 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轻松而专业实现数字化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转型。</a:t>
            </a:r>
            <a:endParaRPr kumimoji="1" lang="zh-CN" altLang="en-US" dirty="0" smtClean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1154" y="681588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企业大数据源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71" y="1582857"/>
            <a:ext cx="6666787" cy="33537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512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6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207"/>
                    </a14:imgEffect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272" y="1439334"/>
            <a:ext cx="5693056" cy="3618254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>
          <a:xfrm>
            <a:off x="440267" y="1583265"/>
            <a:ext cx="7907868" cy="3474322"/>
          </a:xfrm>
          <a:prstGeom prst="rect">
            <a:avLst/>
          </a:prstGeom>
          <a:ln w="12700">
            <a:miter lim="400000"/>
          </a:ln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ea"/>
                <a:ea typeface="+mj-ea"/>
                <a:cs typeface="+mn-cs"/>
                <a:sym typeface="思源黑体 CN Medium" panose="020B0600000000000000" charset="-122"/>
              </a:defRPr>
            </a:lvl1pPr>
            <a:lvl2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2pPr>
            <a:lvl3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3pPr>
            <a:lvl4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4pPr>
            <a:lvl5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5pPr>
            <a:lvl6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6pPr>
            <a:lvl7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7pPr>
            <a:lvl8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8pPr>
            <a:lvl9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9pPr>
          </a:lstStyle>
          <a:p>
            <a:pPr algn="l" hangingPunct="1"/>
            <a:r>
              <a:rPr lang="zh-CN" altLang="en-US" sz="4400" b="1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  <a:sym typeface="+mn-ea"/>
              </a:rPr>
              <a:t>我们的愿景：</a:t>
            </a:r>
            <a:r>
              <a:rPr lang="en-US" altLang="zh-CN" sz="4400" b="1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  <a:sym typeface="+mn-ea"/>
              </a:rPr>
              <a:t>用数字工具推动人类进步</a:t>
            </a:r>
            <a:r>
              <a:rPr lang="en-US" altLang="zh-CN" sz="2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  <a:sym typeface="+mn-ea"/>
              </a:rPr>
              <a:t/>
            </a:r>
            <a:br>
              <a:rPr lang="en-US" altLang="zh-CN" sz="2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  <a:sym typeface="+mn-ea"/>
              </a:rPr>
            </a:br>
            <a:r>
              <a:rPr lang="en-US" altLang="zh-CN" sz="2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  <a:sym typeface="+mn-ea"/>
              </a:rPr>
              <a:t/>
            </a:r>
            <a:br>
              <a:rPr lang="en-US" altLang="zh-CN" sz="2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  <a:sym typeface="+mn-ea"/>
              </a:rPr>
            </a:br>
            <a:r>
              <a:rPr lang="en-US" altLang="zh-CN" sz="28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  <a:sym typeface="+mn-ea"/>
              </a:rPr>
              <a:t>我们希望在云计算、大数据、区块链时代，创造和应用极致体验的数字化工具，以全新的方式去改善人们的生活与工作，推动人类社会的进步。</a:t>
            </a:r>
            <a:r>
              <a:rPr lang="en-US" altLang="zh-CN" sz="2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  <a:sym typeface="+mn-ea"/>
              </a:rPr>
              <a:t/>
            </a:r>
            <a:br>
              <a:rPr lang="en-US" altLang="zh-CN" sz="2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  <a:sym typeface="+mn-ea"/>
              </a:rPr>
            </a:br>
            <a:r>
              <a:rPr lang="en-US" altLang="zh-CN" sz="2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  <a:sym typeface="+mn-ea"/>
              </a:rPr>
              <a:t/>
            </a:r>
            <a:br>
              <a:rPr lang="en-US" altLang="zh-CN" sz="2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  <a:sym typeface="+mn-ea"/>
              </a:rPr>
            </a:br>
            <a:r>
              <a:rPr lang="en-US" altLang="zh-CN" sz="2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  <a:sym typeface="+mn-ea"/>
              </a:rPr>
              <a:t/>
            </a:r>
            <a:br>
              <a:rPr lang="en-US" altLang="zh-CN" sz="2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  <a:sym typeface="+mn-ea"/>
              </a:rPr>
            </a:br>
            <a:r>
              <a:rPr lang="en-US" altLang="zh-CN" sz="2800" b="1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  <a:sym typeface="+mn-ea"/>
              </a:rPr>
              <a:t/>
            </a:r>
            <a:br>
              <a:rPr lang="en-US" altLang="zh-CN" sz="2800" b="1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  <a:sym typeface="+mn-ea"/>
              </a:rPr>
            </a:br>
            <a:r>
              <a:rPr lang="zh-CN" altLang="en-US" sz="4400" b="1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  <a:sym typeface="+mn-ea"/>
              </a:rPr>
              <a:t>我们的使命：</a:t>
            </a:r>
            <a:r>
              <a:rPr lang="en-US" altLang="zh-CN" sz="4400" b="1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  <a:sym typeface="+mn-ea"/>
              </a:rPr>
              <a:t>致力驱动数字化中国</a:t>
            </a:r>
            <a:r>
              <a:rPr lang="en-US" altLang="zh-CN" sz="2800" b="1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  <a:sym typeface="+mn-ea"/>
              </a:rPr>
              <a:t/>
            </a:r>
            <a:br>
              <a:rPr lang="en-US" altLang="zh-CN" sz="2800" b="1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  <a:sym typeface="+mn-ea"/>
              </a:rPr>
            </a:br>
            <a:r>
              <a:rPr lang="en-US" altLang="zh-CN" sz="2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  <a:sym typeface="+mn-ea"/>
              </a:rPr>
              <a:t/>
            </a:r>
            <a:br>
              <a:rPr lang="en-US" altLang="zh-CN" sz="2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  <a:sym typeface="+mn-ea"/>
              </a:rPr>
            </a:br>
            <a:r>
              <a:rPr lang="en-US" altLang="zh-CN" sz="28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  <a:sym typeface="+mn-ea"/>
              </a:rPr>
              <a:t>“数字化中国”是中国未来发展的新趋势、新动能，帮助无数中国企业和组织数字化转型，实现14亿人的数字中国梦，是我们这一代人肩上的使命。</a:t>
            </a:r>
            <a:br>
              <a:rPr lang="en-US" altLang="zh-CN" sz="28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  <a:sym typeface="+mn-ea"/>
              </a:rPr>
            </a:br>
            <a:r>
              <a:rPr lang="en-US" altLang="zh-CN" sz="28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  <a:sym typeface="+mn-ea"/>
              </a:rPr>
              <a:t/>
            </a:r>
            <a:br>
              <a:rPr lang="en-US" altLang="zh-CN" sz="28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  <a:sym typeface="+mn-ea"/>
              </a:rPr>
            </a:br>
            <a:r>
              <a:rPr lang="en-US" altLang="zh-CN" sz="28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  <a:sym typeface="+mn-ea"/>
              </a:rPr>
              <a:t>我们希望通过自己的经验输出，提供数字化咨询解决方案和轻量级大数据平台产品，以最专业和客观的态度，让中国企业数字化转型少走弯路、少交学费，不被技术厂商绑架，驱动数字化中国。</a:t>
            </a:r>
            <a:endParaRPr lang="en-US" altLang="zh-CN" sz="2800" dirty="0">
              <a:solidFill>
                <a:schemeClr val="bg1"/>
              </a:solidFill>
              <a:latin typeface="Source Han Sans CN Normal" charset="-122"/>
              <a:ea typeface="Source Han Sans CN Normal" charset="-122"/>
              <a:cs typeface="Source Han Sans CN Normal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6880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6333569" y="-2087828"/>
            <a:ext cx="5277407" cy="11079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71400" b="1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71397" dirty="0">
                <a:solidFill>
                  <a:srgbClr val="B11016">
                    <a:alpha val="10000"/>
                  </a:srgbClr>
                </a:solidFill>
              </a:rPr>
              <a:t>1</a:t>
            </a:r>
            <a:endParaRPr lang="zh-CN" altLang="en-US" sz="71397">
              <a:solidFill>
                <a:srgbClr val="B11016">
                  <a:alpha val="10000"/>
                </a:srgb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95325" y="2403061"/>
            <a:ext cx="61912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 dirty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Why</a:t>
            </a:r>
            <a:r>
              <a:rPr lang="zh-CN" altLang="en-US" sz="9600" b="1" dirty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？</a:t>
            </a: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576632" y="2590801"/>
            <a:ext cx="0" cy="1285875"/>
          </a:xfrm>
          <a:prstGeom prst="line">
            <a:avLst/>
          </a:prstGeom>
          <a:ln w="76200" cmpd="thickThin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95325" y="4066306"/>
            <a:ext cx="3506286" cy="586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为什么要做数字化</a:t>
            </a:r>
            <a:endParaRPr lang="zh-CN" altLang="en-US" sz="3200" b="1" dirty="0">
              <a:solidFill>
                <a:schemeClr val="bg1">
                  <a:lumMod val="8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133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4"/>
          <p:cNvCxnSpPr/>
          <p:nvPr/>
        </p:nvCxnSpPr>
        <p:spPr>
          <a:xfrm flipV="1">
            <a:off x="229394" y="219922"/>
            <a:ext cx="2103" cy="832535"/>
          </a:xfrm>
          <a:prstGeom prst="line">
            <a:avLst/>
          </a:prstGeom>
          <a:ln w="127000" cmpd="thickThin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2138571" y="1283287"/>
            <a:ext cx="2718407" cy="461665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4">
                    <a:lumMod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数字化的价值所在</a:t>
            </a:r>
          </a:p>
        </p:txBody>
      </p:sp>
      <p:sp>
        <p:nvSpPr>
          <p:cNvPr id="21" name="矩形 20"/>
          <p:cNvSpPr/>
          <p:nvPr/>
        </p:nvSpPr>
        <p:spPr>
          <a:xfrm>
            <a:off x="2336911" y="2228557"/>
            <a:ext cx="2321729" cy="669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数字化创新</a:t>
            </a:r>
          </a:p>
          <a:p>
            <a:pPr algn="ctr"/>
            <a:r>
              <a:rPr lang="zh-CN" altLang="en-US" sz="1351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打造企业数字化资产</a:t>
            </a:r>
            <a:endParaRPr lang="zh-CN" altLang="en-US" sz="1351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96082" y="3025099"/>
            <a:ext cx="2049683" cy="2057055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229394" y="5140028"/>
            <a:ext cx="2568103" cy="877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增值化业务</a:t>
            </a:r>
          </a:p>
          <a:p>
            <a:pPr algn="ctr"/>
            <a:r>
              <a:rPr lang="zh-CN" altLang="en-US" sz="1351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放大主营业务</a:t>
            </a:r>
          </a:p>
          <a:p>
            <a:pPr algn="ctr"/>
            <a:r>
              <a:rPr lang="zh-CN" altLang="en-US" sz="1351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同时延伸增量业务能力</a:t>
            </a:r>
            <a:endParaRPr lang="zh-CN" altLang="en-US" sz="1351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496081" y="5142217"/>
            <a:ext cx="6096000" cy="8774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智能化运营</a:t>
            </a:r>
          </a:p>
          <a:p>
            <a:pPr algn="ctr"/>
            <a:r>
              <a:rPr lang="zh-CN" altLang="en-US" sz="1351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通过数字化系统</a:t>
            </a:r>
          </a:p>
          <a:p>
            <a:pPr algn="ctr"/>
            <a:r>
              <a:rPr lang="zh-CN" altLang="en-US" sz="1351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改善运营和管理模式</a:t>
            </a:r>
            <a:endParaRPr lang="zh-CN" altLang="en-US" sz="1351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44302" y="219922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公式一：数字化</a:t>
            </a:r>
            <a:r>
              <a:rPr lang="zh-CN" altLang="en-US" sz="2400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三价值</a:t>
            </a:r>
            <a:endParaRPr lang="zh-CN" altLang="en-US" sz="2400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21152" y="681585"/>
            <a:ext cx="1569660" cy="300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1" dirty="0">
                <a:solidFill>
                  <a:schemeClr val="bg1">
                    <a:alpha val="7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一切以目标为导向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718019" y="2819829"/>
            <a:ext cx="6038851" cy="1106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商业组织数字化，离不开商业的本质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赚钱、省钱、资产</a:t>
            </a:r>
          </a:p>
        </p:txBody>
      </p:sp>
    </p:spTree>
    <p:extLst>
      <p:ext uri="{BB962C8B-B14F-4D97-AF65-F5344CB8AC3E}">
        <p14:creationId xmlns:p14="http://schemas.microsoft.com/office/powerpoint/2010/main" val="138211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99309" y="-2110978"/>
            <a:ext cx="5277407" cy="11079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1397" b="1" dirty="0">
                <a:solidFill>
                  <a:srgbClr val="B11016">
                    <a:alpha val="1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sz="71397" b="1">
              <a:solidFill>
                <a:srgbClr val="B11016">
                  <a:alpha val="1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097265" y="2448908"/>
            <a:ext cx="6256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 dirty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What</a:t>
            </a:r>
            <a:r>
              <a:rPr lang="zh-CN" altLang="en-US" sz="9600" b="1" dirty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？</a:t>
            </a: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11568483" y="2590801"/>
            <a:ext cx="0" cy="1285875"/>
          </a:xfrm>
          <a:prstGeom prst="line">
            <a:avLst/>
          </a:prstGeom>
          <a:ln w="76200" cmpd="thickThin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7394296" y="3876676"/>
            <a:ext cx="38771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数字化是什么</a:t>
            </a:r>
            <a:endParaRPr lang="zh-CN" altLang="en-US" sz="3200" b="1" dirty="0">
              <a:solidFill>
                <a:schemeClr val="bg1">
                  <a:lumMod val="8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755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334947" y="2199108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5400" b="1" dirty="0">
                <a:solidFill>
                  <a:srgbClr val="FED354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数字化转型是科技和技术问题？</a:t>
            </a:r>
            <a:endParaRPr lang="zh-CN" altLang="en-US" sz="1000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740877" y="4145004"/>
            <a:ext cx="53818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FED354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从人到机器的业务变革</a:t>
            </a:r>
            <a:endParaRPr lang="zh-CN" altLang="en-US" sz="1100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283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4"/>
          <p:cNvCxnSpPr/>
          <p:nvPr/>
        </p:nvCxnSpPr>
        <p:spPr>
          <a:xfrm flipV="1">
            <a:off x="229394" y="219922"/>
            <a:ext cx="2103" cy="832535"/>
          </a:xfrm>
          <a:prstGeom prst="line">
            <a:avLst/>
          </a:prstGeom>
          <a:ln w="127000" cmpd="thickThin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2573965" y="1457603"/>
            <a:ext cx="2718407" cy="461665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4">
                    <a:lumMod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谁来为数字化负责</a:t>
            </a:r>
          </a:p>
        </p:txBody>
      </p:sp>
      <p:sp>
        <p:nvSpPr>
          <p:cNvPr id="21" name="矩形 20"/>
          <p:cNvSpPr/>
          <p:nvPr/>
        </p:nvSpPr>
        <p:spPr>
          <a:xfrm>
            <a:off x="2772304" y="2135535"/>
            <a:ext cx="2321729" cy="731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351" b="1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一把手工程</a:t>
            </a:r>
          </a:p>
          <a:p>
            <a:pPr algn="ctr"/>
            <a:r>
              <a:rPr lang="en-US" altLang="zh-CN" sz="1400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CEO</a:t>
            </a:r>
            <a:r>
              <a:rPr lang="zh-CN" altLang="en-US" sz="1400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负有最高责任</a:t>
            </a:r>
            <a:endParaRPr lang="en-US" altLang="zh-CN" sz="1400" dirty="0">
              <a:solidFill>
                <a:srgbClr val="FFFFFF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ctr"/>
            <a:r>
              <a:rPr lang="zh-CN" altLang="en-US" sz="1400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决定数字化成效</a:t>
            </a:r>
            <a:endParaRPr lang="zh-CN" altLang="en-US" sz="1400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84149" y="3053662"/>
            <a:ext cx="1698035" cy="170414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44302" y="219922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公式二：数字化</a:t>
            </a:r>
            <a:r>
              <a:rPr lang="zh-CN" altLang="en-US" sz="2400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三要素</a:t>
            </a:r>
            <a:endParaRPr lang="zh-CN" altLang="en-US" sz="2400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1154" y="681585"/>
            <a:ext cx="2890535" cy="300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1" dirty="0">
                <a:solidFill>
                  <a:schemeClr val="bg1">
                    <a:alpha val="7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真正对数字化效果负责的不止是</a:t>
            </a:r>
            <a:r>
              <a:rPr lang="en-US" altLang="zh-CN" sz="1351" dirty="0">
                <a:solidFill>
                  <a:schemeClr val="bg1">
                    <a:alpha val="7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CIO</a:t>
            </a:r>
            <a:endParaRPr lang="zh-CN" altLang="en-US" sz="1351" dirty="0">
              <a:solidFill>
                <a:schemeClr val="bg1">
                  <a:alpha val="70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80591" y="4875712"/>
            <a:ext cx="3190071" cy="731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351" b="1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组织能力</a:t>
            </a:r>
          </a:p>
          <a:p>
            <a:pPr algn="ctr"/>
            <a:r>
              <a:rPr lang="en-US" altLang="zh-CN" sz="1400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HRD</a:t>
            </a:r>
            <a:r>
              <a:rPr lang="zh-CN" altLang="en-US" sz="1400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需要引起数字化重视</a:t>
            </a:r>
          </a:p>
          <a:p>
            <a:pPr algn="ctr"/>
            <a:r>
              <a:rPr lang="zh-CN" altLang="en-US" sz="1400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数字化是一种团队能力</a:t>
            </a:r>
            <a:endParaRPr lang="zh-CN" altLang="en-US" sz="1400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70662" y="4887288"/>
            <a:ext cx="2718407" cy="731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351" b="1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项目管理</a:t>
            </a:r>
          </a:p>
          <a:p>
            <a:pPr algn="ctr"/>
            <a:r>
              <a:rPr lang="zh-CN" altLang="en-US" sz="1400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数字化系统的本质是项目</a:t>
            </a:r>
          </a:p>
          <a:p>
            <a:pPr algn="ctr"/>
            <a:r>
              <a:rPr lang="en-US" altLang="zh-CN" sz="1400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PM</a:t>
            </a:r>
            <a:r>
              <a:rPr lang="zh-CN" altLang="en-US" sz="1400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需条理化地推进节奏</a:t>
            </a:r>
            <a:endParaRPr lang="zh-CN" altLang="en-US" sz="1400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6643" y="1932630"/>
            <a:ext cx="4448676" cy="2885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1351" dirty="0">
              <a:solidFill>
                <a:srgbClr val="FFFFFF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ctr"/>
            <a:r>
              <a:rPr lang="zh-CN" altLang="en-US" sz="2400" dirty="0">
                <a:solidFill>
                  <a:schemeClr val="accent4">
                    <a:lumMod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对非科技企业来说</a:t>
            </a:r>
          </a:p>
          <a:p>
            <a:pPr algn="ctr"/>
            <a:r>
              <a:rPr lang="en-US" altLang="zh-CN" sz="2400" dirty="0">
                <a:solidFill>
                  <a:schemeClr val="accent4">
                    <a:lumMod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CEO</a:t>
            </a:r>
            <a:r>
              <a:rPr lang="zh-CN" altLang="en-US" sz="2400" dirty="0">
                <a:solidFill>
                  <a:schemeClr val="accent4">
                    <a:lumMod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、</a:t>
            </a:r>
            <a:r>
              <a:rPr lang="en-US" altLang="zh-CN" sz="2400" dirty="0">
                <a:solidFill>
                  <a:schemeClr val="accent4">
                    <a:lumMod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HRD</a:t>
            </a:r>
            <a:r>
              <a:rPr lang="zh-CN" altLang="en-US" sz="2400" dirty="0">
                <a:solidFill>
                  <a:schemeClr val="accent4">
                    <a:lumMod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、</a:t>
            </a:r>
            <a:r>
              <a:rPr lang="en-US" altLang="zh-CN" sz="2400" dirty="0">
                <a:solidFill>
                  <a:schemeClr val="accent4">
                    <a:lumMod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PMO</a:t>
            </a:r>
          </a:p>
          <a:p>
            <a:pPr algn="ctr"/>
            <a:r>
              <a:rPr lang="zh-CN" altLang="en-US" sz="2400" dirty="0">
                <a:solidFill>
                  <a:schemeClr val="accent4">
                    <a:lumMod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都需要对数字化负责</a:t>
            </a:r>
          </a:p>
          <a:p>
            <a:pPr algn="ctr"/>
            <a:endParaRPr lang="zh-CN" altLang="en-US" sz="2400" dirty="0">
              <a:solidFill>
                <a:schemeClr val="accent4">
                  <a:lumMod val="7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ctr"/>
            <a:r>
              <a:rPr lang="zh-CN" altLang="en-US" sz="2400" dirty="0">
                <a:solidFill>
                  <a:schemeClr val="accent4">
                    <a:lumMod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数字化转型本质是业务方转型</a:t>
            </a:r>
          </a:p>
          <a:p>
            <a:pPr algn="ctr"/>
            <a:endParaRPr lang="zh-CN" altLang="en-US" sz="2400" dirty="0">
              <a:solidFill>
                <a:schemeClr val="accent4">
                  <a:lumMod val="7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ctr"/>
            <a:r>
              <a:rPr lang="zh-CN" altLang="en-US" sz="2400" dirty="0">
                <a:solidFill>
                  <a:schemeClr val="accent4">
                    <a:lumMod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大家都误以为科技很重要</a:t>
            </a:r>
          </a:p>
        </p:txBody>
      </p:sp>
    </p:spTree>
    <p:extLst>
      <p:ext uri="{BB962C8B-B14F-4D97-AF65-F5344CB8AC3E}">
        <p14:creationId xmlns:p14="http://schemas.microsoft.com/office/powerpoint/2010/main" val="44127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333569" y="-2110978"/>
            <a:ext cx="5277407" cy="11079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71400" b="1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71397" dirty="0">
                <a:solidFill>
                  <a:srgbClr val="B11016">
                    <a:alpha val="10000"/>
                  </a:srgbClr>
                </a:solidFill>
              </a:rPr>
              <a:t>3</a:t>
            </a:r>
            <a:endParaRPr lang="zh-CN" altLang="en-US" sz="71397">
              <a:solidFill>
                <a:srgbClr val="B11016">
                  <a:alpha val="10000"/>
                </a:srgb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95325" y="2403061"/>
            <a:ext cx="61912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 dirty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How</a:t>
            </a:r>
            <a:r>
              <a:rPr lang="zh-CN" altLang="en-US" sz="9600" b="1" dirty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？</a:t>
            </a: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576632" y="2590801"/>
            <a:ext cx="0" cy="1285875"/>
          </a:xfrm>
          <a:prstGeom prst="line">
            <a:avLst/>
          </a:prstGeom>
          <a:ln w="76200" cmpd="thickThin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95325" y="3876676"/>
            <a:ext cx="3031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数字化如何做</a:t>
            </a:r>
            <a:endParaRPr lang="zh-CN" altLang="en-US" sz="3200" b="1" dirty="0">
              <a:solidFill>
                <a:schemeClr val="bg1">
                  <a:lumMod val="8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868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4"/>
          <p:cNvCxnSpPr/>
          <p:nvPr/>
        </p:nvCxnSpPr>
        <p:spPr>
          <a:xfrm flipV="1">
            <a:off x="229394" y="219922"/>
            <a:ext cx="2103" cy="832535"/>
          </a:xfrm>
          <a:prstGeom prst="line">
            <a:avLst/>
          </a:prstGeom>
          <a:ln w="127000" cmpd="thickThin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1437996" y="1559231"/>
            <a:ext cx="5065328" cy="461665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4">
                    <a:lumMod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企业数字化转型的三大主要领域</a:t>
            </a:r>
          </a:p>
        </p:txBody>
      </p:sp>
      <p:sp>
        <p:nvSpPr>
          <p:cNvPr id="21" name="矩形 20"/>
          <p:cNvSpPr/>
          <p:nvPr/>
        </p:nvSpPr>
        <p:spPr>
          <a:xfrm>
            <a:off x="2772302" y="4815676"/>
            <a:ext cx="2321729" cy="515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351" b="1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数字引擎</a:t>
            </a:r>
          </a:p>
          <a:p>
            <a:pPr algn="ctr"/>
            <a:r>
              <a:rPr lang="zh-CN" altLang="en-US" sz="1400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落地具体数据中台</a:t>
            </a:r>
            <a:endParaRPr lang="zh-CN" altLang="en-US" sz="1400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>
            <a:off x="3084149" y="3053662"/>
            <a:ext cx="1698035" cy="170414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44302" y="219922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数字化三支柱</a:t>
            </a:r>
            <a:endParaRPr lang="zh-CN" altLang="en-US" sz="2400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1152" y="681585"/>
            <a:ext cx="2262158" cy="300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1" dirty="0">
                <a:solidFill>
                  <a:schemeClr val="bg1">
                    <a:alpha val="7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记住这数字化的三个思考点</a:t>
            </a:r>
          </a:p>
        </p:txBody>
      </p:sp>
      <p:sp>
        <p:nvSpPr>
          <p:cNvPr id="4" name="矩形 3"/>
          <p:cNvSpPr/>
          <p:nvPr/>
        </p:nvSpPr>
        <p:spPr>
          <a:xfrm>
            <a:off x="461883" y="2468884"/>
            <a:ext cx="3190071" cy="515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351" b="1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数字管理</a:t>
            </a:r>
            <a:endParaRPr lang="en-US" altLang="zh-CN" sz="1351" b="1" dirty="0">
              <a:solidFill>
                <a:srgbClr val="FFFFFF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ctr"/>
            <a:r>
              <a:rPr lang="zh-CN" altLang="en-US" sz="1400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供应链、人资、行政</a:t>
            </a:r>
            <a:r>
              <a:rPr lang="mr-IN" altLang="zh-CN" sz="1400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……</a:t>
            </a:r>
            <a:endParaRPr lang="zh-CN" altLang="en-US" sz="1400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347210" y="2453687"/>
            <a:ext cx="2718407" cy="515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351" b="1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数字营销</a:t>
            </a:r>
          </a:p>
          <a:p>
            <a:pPr algn="ctr"/>
            <a:r>
              <a:rPr lang="zh-CN" altLang="en-US" sz="1400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拉新、留存、会员</a:t>
            </a:r>
            <a:r>
              <a:rPr lang="mr-IN" altLang="zh-CN" sz="1400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……</a:t>
            </a:r>
            <a:endParaRPr lang="zh-CN" altLang="en-US" sz="1400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929239" y="2468886"/>
            <a:ext cx="4448676" cy="2208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1351" dirty="0">
              <a:solidFill>
                <a:srgbClr val="FFFFFF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ctr"/>
            <a:r>
              <a:rPr lang="zh-CN" altLang="en-US" sz="2400" dirty="0">
                <a:solidFill>
                  <a:schemeClr val="accent4">
                    <a:lumMod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数字化的一切</a:t>
            </a:r>
          </a:p>
          <a:p>
            <a:pPr algn="ctr"/>
            <a:r>
              <a:rPr lang="zh-CN" altLang="en-US" sz="2400" dirty="0">
                <a:solidFill>
                  <a:schemeClr val="accent4">
                    <a:lumMod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无非围绕这</a:t>
            </a:r>
            <a:endParaRPr lang="en-US" altLang="zh-CN" sz="2400" dirty="0">
              <a:solidFill>
                <a:schemeClr val="accent4">
                  <a:lumMod val="7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ctr"/>
            <a:endParaRPr lang="en-US" altLang="zh-CN" sz="2400" dirty="0">
              <a:solidFill>
                <a:schemeClr val="accent4">
                  <a:lumMod val="7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ctr"/>
            <a:r>
              <a:rPr lang="zh-CN" altLang="en-US" sz="2800" b="1" dirty="0">
                <a:solidFill>
                  <a:schemeClr val="accent4">
                    <a:lumMod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三大件事</a:t>
            </a:r>
          </a:p>
          <a:p>
            <a:pPr algn="ctr"/>
            <a:endParaRPr lang="zh-CN" altLang="en-US" sz="2400" dirty="0">
              <a:solidFill>
                <a:schemeClr val="accent4">
                  <a:lumMod val="7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542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9308" y="-2110978"/>
            <a:ext cx="5277407" cy="11079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71400" b="1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71397" dirty="0">
                <a:solidFill>
                  <a:srgbClr val="B11016">
                    <a:alpha val="10000"/>
                  </a:srgbClr>
                </a:solidFill>
              </a:rPr>
              <a:t>4</a:t>
            </a:r>
            <a:endParaRPr lang="zh-CN" altLang="en-US" sz="71397">
              <a:solidFill>
                <a:srgbClr val="B11016">
                  <a:alpha val="10000"/>
                </a:srgb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-565423" y="4472898"/>
            <a:ext cx="5982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管理是一</a:t>
            </a:r>
            <a:r>
              <a:rPr lang="zh-CN" altLang="en-US" sz="24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系列约定俗成，</a:t>
            </a:r>
            <a:endParaRPr lang="en-US" altLang="zh-CN" sz="240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是一种共识与习惯。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263889" y="2429232"/>
            <a:ext cx="6256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 dirty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数字管理</a:t>
            </a:r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11568483" y="2590801"/>
            <a:ext cx="0" cy="1285875"/>
          </a:xfrm>
          <a:prstGeom prst="line">
            <a:avLst/>
          </a:prstGeom>
          <a:ln w="76200" cmpd="thickThin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44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​​">
  <a:themeElements>
    <a:clrScheme name="2015模板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1C23"/>
      </a:accent1>
      <a:accent2>
        <a:srgbClr val="252434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imon PPT">
      <a:majorFont>
        <a:latin typeface="Segoe UI Light 8"/>
        <a:ea typeface="微软雅黑"/>
        <a:cs typeface=""/>
      </a:majorFont>
      <a:minorFont>
        <a:latin typeface="Segoe UI Light 8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</a:spPr>
      <a:bodyPr wrap="square" rtlCol="0" anchor="ctr">
        <a:spAutoFit/>
      </a:bodyPr>
      <a:lstStyle>
        <a:defPPr algn="ctr">
          <a:defRPr sz="2800">
            <a:solidFill>
              <a:schemeClr val="bg1"/>
            </a:solidFill>
          </a:defRPr>
        </a:defPPr>
      </a:lstStyle>
    </a:spDef>
    <a:txDef>
      <a:spPr>
        <a:noFill/>
      </a:spPr>
      <a:bodyPr wrap="square" rtlCol="0">
        <a:spAutoFit/>
      </a:bodyPr>
      <a:lstStyle>
        <a:defPPr>
          <a:defRPr dirty="0" smtClean="0">
            <a:solidFill>
              <a:schemeClr val="bg1">
                <a:lumMod val="8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1314</TotalTime>
  <Words>462</Words>
  <Application>Microsoft Macintosh PowerPoint</Application>
  <PresentationFormat>宽屏</PresentationFormat>
  <Paragraphs>102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DengXian</vt:lpstr>
      <vt:lpstr>Segoe UI Light 8</vt:lpstr>
      <vt:lpstr>Source Han Sans CN</vt:lpstr>
      <vt:lpstr>Source Han Sans CN Normal</vt:lpstr>
      <vt:lpstr>微软雅黑</vt:lpstr>
      <vt:lpstr>微软雅黑 Light</vt:lpstr>
      <vt:lpstr>Arial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李翾懿</dc:creator>
  <cp:lastModifiedBy>575746792@qq.com</cp:lastModifiedBy>
  <cp:revision>140</cp:revision>
  <dcterms:created xsi:type="dcterms:W3CDTF">2016-01-04T02:34:57Z</dcterms:created>
  <dcterms:modified xsi:type="dcterms:W3CDTF">2019-08-16T09:42:28Z</dcterms:modified>
</cp:coreProperties>
</file>